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0" r:id="rId4"/>
    <p:sldId id="285" r:id="rId5"/>
    <p:sldId id="276" r:id="rId6"/>
    <p:sldId id="277" r:id="rId7"/>
    <p:sldId id="278" r:id="rId8"/>
    <p:sldId id="284" r:id="rId9"/>
    <p:sldId id="292" r:id="rId10"/>
    <p:sldId id="279" r:id="rId11"/>
    <p:sldId id="280" r:id="rId12"/>
    <p:sldId id="282" r:id="rId13"/>
    <p:sldId id="286" r:id="rId14"/>
    <p:sldId id="287" r:id="rId15"/>
    <p:sldId id="288" r:id="rId16"/>
    <p:sldId id="262" r:id="rId17"/>
    <p:sldId id="263" r:id="rId18"/>
    <p:sldId id="264" r:id="rId19"/>
    <p:sldId id="265" r:id="rId20"/>
    <p:sldId id="266" r:id="rId21"/>
    <p:sldId id="267" r:id="rId22"/>
    <p:sldId id="270" r:id="rId23"/>
    <p:sldId id="271" r:id="rId24"/>
    <p:sldId id="272" r:id="rId25"/>
    <p:sldId id="273" r:id="rId26"/>
    <p:sldId id="274" r:id="rId27"/>
    <p:sldId id="275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74785" autoAdjust="0"/>
  </p:normalViewPr>
  <p:slideViewPr>
    <p:cSldViewPr>
      <p:cViewPr>
        <p:scale>
          <a:sx n="100" d="100"/>
          <a:sy n="100" d="100"/>
        </p:scale>
        <p:origin x="-288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8B538A-F596-49AA-B86D-D8326A1198B2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6A0F003-6ABC-4098-924E-17C911C065DD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בהקשר</a:t>
            </a:r>
            <a:r>
              <a:rPr lang="he-IL" baseline="0" dirty="0" smtClean="0"/>
              <a:t> </a:t>
            </a:r>
            <a:r>
              <a:rPr lang="he-IL" baseline="0" dirty="0" err="1" smtClean="0"/>
              <a:t>פסיכופיסיולוגי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F003-6ABC-4098-924E-17C911C065DD}" type="slidenum">
              <a:rPr lang="he-IL" smtClean="0"/>
              <a:pPr/>
              <a:t>2</a:t>
            </a:fld>
            <a:endParaRPr lang="he-I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got 691</a:t>
            </a:r>
            <a:r>
              <a:rPr lang="en-US" baseline="0" dirty="0" smtClean="0"/>
              <a:t> 5x5x5 regions – changed it to 764 to fit </a:t>
            </a:r>
            <a:r>
              <a:rPr lang="en-US" baseline="0" dirty="0" err="1" smtClean="0"/>
              <a:t>Didi’s</a:t>
            </a:r>
            <a:r>
              <a:rPr lang="en-US" baseline="0" dirty="0" smtClean="0"/>
              <a:t> report – need to </a:t>
            </a:r>
            <a:r>
              <a:rPr lang="en-US" baseline="0" smtClean="0"/>
              <a:t>check this!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219369-1EA8-4257-B80E-22179CF14CD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F003-6ABC-4098-924E-17C911C065DD}" type="slidenum">
              <a:rPr lang="he-IL" smtClean="0"/>
              <a:pPr/>
              <a:t>18</a:t>
            </a:fld>
            <a:endParaRPr lang="he-I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F003-6ABC-4098-924E-17C911C065DD}" type="slidenum">
              <a:rPr lang="he-IL" smtClean="0"/>
              <a:pPr/>
              <a:t>3</a:t>
            </a:fld>
            <a:endParaRPr lang="he-I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הנטיות של </a:t>
            </a:r>
            <a:r>
              <a:rPr lang="en-US" dirty="0" smtClean="0"/>
              <a:t>ER</a:t>
            </a:r>
            <a:r>
              <a:rPr lang="he-IL" dirty="0" smtClean="0"/>
              <a:t> שאתמקד עליהם במחקר הן </a:t>
            </a:r>
            <a:r>
              <a:rPr lang="en-US" baseline="0" dirty="0" smtClean="0"/>
              <a:t>implicit ER </a:t>
            </a:r>
            <a:r>
              <a:rPr lang="he-IL" baseline="0" dirty="0" smtClean="0"/>
              <a:t> שמתבטא בהטיית קשב לאיום. </a:t>
            </a:r>
            <a:endParaRPr lang="he-IL" dirty="0" smtClean="0"/>
          </a:p>
          <a:p>
            <a:r>
              <a:rPr lang="he-IL" dirty="0" smtClean="0"/>
              <a:t>כשמדברים על הטיית קשב לאיום, אפשר לדבר על שתי נטיות:</a:t>
            </a:r>
          </a:p>
          <a:p>
            <a:pPr marL="228578" indent="-228578">
              <a:buAutoNum type="arabicPeriod"/>
            </a:pPr>
            <a:r>
              <a:rPr lang="en-US" baseline="0" dirty="0" smtClean="0"/>
              <a:t>Vigilance</a:t>
            </a:r>
            <a:r>
              <a:rPr lang="he-IL" baseline="0" dirty="0" smtClean="0"/>
              <a:t> </a:t>
            </a:r>
            <a:r>
              <a:rPr lang="he-IL" baseline="0" dirty="0" err="1" smtClean="0"/>
              <a:t>– ה</a:t>
            </a:r>
            <a:r>
              <a:rPr lang="he-IL" baseline="0" dirty="0" smtClean="0"/>
              <a:t>פניית קשב לאיום</a:t>
            </a:r>
          </a:p>
          <a:p>
            <a:pPr marL="228578" indent="-228578">
              <a:buAutoNum type="arabicPeriod"/>
            </a:pPr>
            <a:r>
              <a:rPr lang="en-US" baseline="0" dirty="0" smtClean="0"/>
              <a:t>Avoidance</a:t>
            </a:r>
            <a:r>
              <a:rPr lang="he-IL" baseline="0" dirty="0" smtClean="0"/>
              <a:t> </a:t>
            </a:r>
            <a:r>
              <a:rPr lang="he-IL" baseline="0" dirty="0" err="1" smtClean="0"/>
              <a:t>– ה</a:t>
            </a:r>
            <a:r>
              <a:rPr lang="he-IL" baseline="0" dirty="0" smtClean="0"/>
              <a:t>מנעות מהפניית קשב לאיום.</a:t>
            </a:r>
          </a:p>
          <a:p>
            <a:pPr marL="228578" indent="-228578"/>
            <a:endParaRPr lang="he-IL" baseline="0" dirty="0" smtClean="0"/>
          </a:p>
          <a:p>
            <a:pPr marL="228578" indent="-228578">
              <a:buFont typeface="Arial" pitchFamily="34" charset="0"/>
              <a:buChar char="•"/>
            </a:pPr>
            <a:r>
              <a:rPr lang="he-IL" baseline="0" dirty="0" smtClean="0"/>
              <a:t>שתי הנטיות הללו הן אדפטיביות: </a:t>
            </a:r>
            <a:r>
              <a:rPr lang="en-US" baseline="0" dirty="0" smtClean="0"/>
              <a:t>AVO</a:t>
            </a:r>
            <a:r>
              <a:rPr lang="he-IL" baseline="0" dirty="0" smtClean="0"/>
              <a:t> מפחית את החשיפה לגירויים מאיימים ו- </a:t>
            </a:r>
            <a:r>
              <a:rPr lang="en-US" baseline="0" dirty="0" smtClean="0"/>
              <a:t>VIG</a:t>
            </a:r>
            <a:r>
              <a:rPr lang="he-IL" baseline="0" dirty="0" smtClean="0"/>
              <a:t> מזרז את הזיהוי של איום.</a:t>
            </a:r>
          </a:p>
          <a:p>
            <a:pPr marL="228578" indent="-228578">
              <a:buFont typeface="Arial" pitchFamily="34" charset="0"/>
              <a:buChar char="•"/>
            </a:pPr>
            <a:r>
              <a:rPr lang="he-IL" baseline="0" dirty="0" smtClean="0"/>
              <a:t>יחד עם זאת, שימוש מופרז בכל אחת מהאסטרטגיות יכול להוביל להתפתחות של </a:t>
            </a:r>
            <a:r>
              <a:rPr lang="he-IL" baseline="0" dirty="0" err="1" smtClean="0"/>
              <a:t>פסיכופתולוגיות</a:t>
            </a:r>
            <a:r>
              <a:rPr lang="he-IL" baseline="0" dirty="0" smtClean="0"/>
              <a:t> כמו </a:t>
            </a:r>
            <a:r>
              <a:rPr lang="en-US" baseline="0" dirty="0" smtClean="0"/>
              <a:t>PTSD </a:t>
            </a:r>
            <a:r>
              <a:rPr lang="he-IL" baseline="0" dirty="0" smtClean="0"/>
              <a:t> </a:t>
            </a:r>
            <a:r>
              <a:rPr lang="he-IL" b="1" baseline="0" dirty="0" smtClean="0"/>
              <a:t>(</a:t>
            </a:r>
            <a:r>
              <a:rPr lang="en-US" b="1" baseline="0" dirty="0" smtClean="0"/>
              <a:t>VIG</a:t>
            </a:r>
            <a:r>
              <a:rPr lang="he-IL" b="1" baseline="0" dirty="0" smtClean="0"/>
              <a:t> גורם לרגישות יתר בתפיסת האיום, ו-</a:t>
            </a:r>
            <a:r>
              <a:rPr lang="en-US" b="1" baseline="0" dirty="0" smtClean="0"/>
              <a:t>AVO</a:t>
            </a:r>
            <a:r>
              <a:rPr lang="he-IL" b="1" baseline="0" dirty="0" smtClean="0"/>
              <a:t> מונע </a:t>
            </a:r>
            <a:r>
              <a:rPr lang="he-IL" b="1" baseline="0" dirty="0" err="1" smtClean="0"/>
              <a:t>הביטואציה</a:t>
            </a:r>
            <a:r>
              <a:rPr lang="he-IL" b="1" baseline="0" dirty="0" smtClean="0"/>
              <a:t> או הכחדה של התגובה לאיום). </a:t>
            </a:r>
          </a:p>
          <a:p>
            <a:pPr marL="228578" indent="-228578">
              <a:buFont typeface="Arial" pitchFamily="34" charset="0"/>
              <a:buChar char="•"/>
            </a:pPr>
            <a:endParaRPr lang="he-IL" baseline="0" dirty="0" smtClean="0"/>
          </a:p>
          <a:p>
            <a:pPr marL="228578" indent="-228578" defTabSz="914312">
              <a:buFont typeface="Arial" pitchFamily="34" charset="0"/>
              <a:buChar char="•"/>
              <a:defRPr/>
            </a:pPr>
            <a:r>
              <a:rPr lang="he-IL" dirty="0" smtClean="0"/>
              <a:t>השאלה המרכזית עליה אנחנו מעוניינים לענות היא</a:t>
            </a:r>
            <a:r>
              <a:rPr lang="he-IL" baseline="0" dirty="0" smtClean="0"/>
              <a:t> האם הנטיות של </a:t>
            </a:r>
            <a:r>
              <a:rPr lang="he-IL" baseline="0" dirty="0" err="1" smtClean="0"/>
              <a:t>אימפליסיט</a:t>
            </a:r>
            <a:r>
              <a:rPr lang="he-IL" baseline="0" dirty="0" smtClean="0"/>
              <a:t> </a:t>
            </a:r>
            <a:r>
              <a:rPr lang="en-US" baseline="0" dirty="0" smtClean="0"/>
              <a:t>ER</a:t>
            </a:r>
            <a:r>
              <a:rPr lang="he-IL" baseline="0" dirty="0" smtClean="0"/>
              <a:t> קשורות לשתי רשתות איום שונות או שמדובר במודולציה שונה של אותה הרשת? </a:t>
            </a:r>
            <a:endParaRPr lang="he-IL" dirty="0" smtClean="0"/>
          </a:p>
          <a:p>
            <a:pPr marL="228578" indent="-228578">
              <a:buFont typeface="Arial" pitchFamily="34" charset="0"/>
              <a:buChar char="•"/>
            </a:pP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CD1-9D52-4FD6-9E1E-0931EEF94BEA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1473" y="4357794"/>
            <a:ext cx="5485450" cy="411427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Here the time for me to introduce my study</a:t>
            </a:r>
            <a:endParaRPr lang="he-IL" smtClean="0"/>
          </a:p>
          <a:p>
            <a:endParaRPr lang="he-IL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E447257-A891-4347-AA55-2E4111AE645D}" type="slidenum">
              <a:rPr lang="he-IL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D1D8F7-A488-4B73-92CC-0C45D3CA8B6C}" type="slidenum">
              <a:rPr lang="he-IL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subjects </a:t>
            </a:r>
            <a:r>
              <a:rPr lang="en-US" dirty="0" smtClean="0"/>
              <a:t>are constantly requested to respond accurately and quickly knowing they are evaluated in relation to </a:t>
            </a:r>
            <a:r>
              <a:rPr lang="en-US" dirty="0" smtClean="0"/>
              <a:t>their </a:t>
            </a:r>
            <a:r>
              <a:rPr lang="en-US" dirty="0" smtClean="0"/>
              <a:t>friends and  had to start over each time they made a mistake so they have no control over the situation</a:t>
            </a:r>
          </a:p>
          <a:p>
            <a:r>
              <a:rPr lang="he-I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הם </a:t>
            </a:r>
            <a:r>
              <a:rPr lang="he-IL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שמעו אותי ברקע דורשת מהם ריכוז, דיוק ולהזדרז...(תוך שאני נוקבת בשמם--מעורר חוסר שליטה).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e-IL" dirty="0" smtClean="0"/>
              <a:t>מטלה</a:t>
            </a:r>
            <a:r>
              <a:rPr lang="he-IL" baseline="0" dirty="0" smtClean="0"/>
              <a:t> נפוצה לבחינת הטיית קשב לאיום היא ה- </a:t>
            </a:r>
            <a:r>
              <a:rPr lang="en-US" baseline="0" dirty="0" smtClean="0"/>
              <a:t>dot-probe</a:t>
            </a:r>
            <a:r>
              <a:rPr lang="he-IL" baseline="0" dirty="0" smtClean="0"/>
              <a:t>. משמשת גם בבריאים וגם בחולים עם הפרעות חרדה. </a:t>
            </a:r>
          </a:p>
          <a:p>
            <a:r>
              <a:rPr lang="he-IL" baseline="0" dirty="0" smtClean="0"/>
              <a:t>במטלה זו מוצגים זוג פרצופים שאינם </a:t>
            </a:r>
            <a:r>
              <a:rPr lang="he-IL" baseline="0" dirty="0" err="1" smtClean="0"/>
              <a:t>רלוונטים</a:t>
            </a:r>
            <a:r>
              <a:rPr lang="he-IL" baseline="0" dirty="0" smtClean="0"/>
              <a:t> למטלה ולאחריו מופיע סמן שאליו יש להגיב על פי צורתו. </a:t>
            </a:r>
          </a:p>
          <a:p>
            <a:r>
              <a:rPr lang="he-IL" baseline="0" dirty="0" smtClean="0"/>
              <a:t>הפרצופים יכולים להיות שניהם </a:t>
            </a:r>
            <a:r>
              <a:rPr lang="he-IL" baseline="0" dirty="0" err="1" smtClean="0"/>
              <a:t>ניטרלים</a:t>
            </a:r>
            <a:r>
              <a:rPr lang="he-IL" baseline="0" dirty="0" smtClean="0"/>
              <a:t> או אחד </a:t>
            </a:r>
            <a:r>
              <a:rPr lang="he-IL" baseline="0" dirty="0" err="1" smtClean="0"/>
              <a:t>ניטרלי</a:t>
            </a:r>
            <a:r>
              <a:rPr lang="he-IL" baseline="0" dirty="0" smtClean="0"/>
              <a:t> ואחד כועס. פרצוף כועס משמש אותנו פה כגירוי מאיים. </a:t>
            </a:r>
          </a:p>
          <a:p>
            <a:r>
              <a:rPr lang="he-IL" baseline="0" dirty="0" smtClean="0"/>
              <a:t>אם הסמן מופיע במיקום המרחבי שבו הופיע הפרצוף המאיים אנו מסווגים זאת כתנאי תואם. אם הוא מופיע במיקום המרחבי של הפרצוף </a:t>
            </a:r>
            <a:r>
              <a:rPr lang="he-IL" baseline="0" dirty="0" err="1" smtClean="0"/>
              <a:t>הניטרלי</a:t>
            </a:r>
            <a:r>
              <a:rPr lang="he-IL" baseline="0" dirty="0" smtClean="0"/>
              <a:t> זה תנאי לא תואם. תנאי ביקורת נוסף הוא תנאי </a:t>
            </a:r>
            <a:r>
              <a:rPr lang="he-IL" baseline="0" dirty="0" err="1" smtClean="0"/>
              <a:t>ניטרלי</a:t>
            </a:r>
            <a:r>
              <a:rPr lang="he-IL" baseline="0" dirty="0" smtClean="0"/>
              <a:t>. </a:t>
            </a:r>
          </a:p>
          <a:p>
            <a:r>
              <a:rPr lang="he-IL" baseline="0" dirty="0" smtClean="0"/>
              <a:t>תגובה מהירה יותר לתנאי התואם ביחס לתנאי הלא תואם מעידה על </a:t>
            </a:r>
            <a:r>
              <a:rPr lang="en-US" baseline="0" dirty="0" smtClean="0"/>
              <a:t>vigilance</a:t>
            </a:r>
            <a:r>
              <a:rPr lang="he-IL" baseline="0" dirty="0" smtClean="0"/>
              <a:t> (הקשב הופנה לגירוי המאיים) והמצב ההפוך מעיד על </a:t>
            </a:r>
            <a:r>
              <a:rPr lang="en-US" baseline="0" dirty="0" smtClean="0"/>
              <a:t>avoidance</a:t>
            </a:r>
            <a:r>
              <a:rPr lang="he-IL" baseline="0" dirty="0" smtClean="0"/>
              <a:t>. </a:t>
            </a:r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ACD1-9D52-4FD6-9E1E-0931EEF94BEA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D8E092-CF50-44AB-AAAC-89EB8031FBAD}" type="slidenum">
              <a:rPr lang="he-IL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e-IL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D8E092-CF50-44AB-AAAC-89EB8031FBAD}" type="slidenum">
              <a:rPr lang="he-IL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3DA2E-E905-441B-BF85-F0EE2D3F887D}" type="datetimeFigureOut">
              <a:rPr lang="he-IL" smtClean="0"/>
              <a:pPr/>
              <a:t>כ"ה/שבט/תשע"ג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07A14-613D-45E5-B00F-77E746133F9B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3240359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Exploring stress related neural markers by applying machine learning approaches on functional connectivity of resting state fMRI</a:t>
            </a:r>
            <a:endParaRPr lang="he-IL" b="1" i="1" dirty="0"/>
          </a:p>
        </p:txBody>
      </p:sp>
      <p:pic>
        <p:nvPicPr>
          <p:cNvPr id="4" name="Picture 3" descr="b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4077072"/>
            <a:ext cx="2314575" cy="1981200"/>
          </a:xfrm>
          <a:prstGeom prst="rect">
            <a:avLst/>
          </a:prstGeom>
        </p:spPr>
      </p:pic>
      <p:pic>
        <p:nvPicPr>
          <p:cNvPr id="5" name="Picture 4" descr="stress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3861048"/>
            <a:ext cx="2162175" cy="2114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6"/>
          <p:cNvSpPr>
            <a:spLocks noChangeArrowheads="1"/>
          </p:cNvSpPr>
          <p:nvPr/>
        </p:nvSpPr>
        <p:spPr bwMode="auto">
          <a:xfrm>
            <a:off x="466403" y="163513"/>
            <a:ext cx="5140325" cy="1008062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algn="l" rtl="0"/>
            <a:endParaRPr lang="he-IL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200"/>
            <a:ext cx="5067300" cy="1143000"/>
          </a:xfrm>
        </p:spPr>
        <p:txBody>
          <a:bodyPr/>
          <a:lstStyle/>
          <a:p>
            <a:pPr algn="r" rtl="0">
              <a:defRPr/>
            </a:pPr>
            <a:r>
              <a:rPr lang="en-US" sz="2400" b="1" i="1" kern="12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Physiological and  Psychological response to stress: 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95400"/>
            <a:ext cx="5435600" cy="2376488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altLang="zh-CN" sz="2000" dirty="0" smtClean="0">
                <a:ea typeface="SimSun" pitchFamily="2" charset="-122"/>
              </a:rPr>
              <a:t>Average salivary-</a:t>
            </a:r>
            <a:r>
              <a:rPr lang="en-US" altLang="zh-CN" sz="2000" dirty="0" err="1" smtClean="0">
                <a:ea typeface="SimSun" pitchFamily="2" charset="-122"/>
              </a:rPr>
              <a:t>cortisol</a:t>
            </a:r>
            <a:r>
              <a:rPr lang="en-US" altLang="zh-CN" sz="2000" dirty="0" smtClean="0">
                <a:ea typeface="SimSun" pitchFamily="2" charset="-122"/>
              </a:rPr>
              <a:t> level (A) </a:t>
            </a:r>
          </a:p>
          <a:p>
            <a:pPr algn="l" rtl="0">
              <a:lnSpc>
                <a:spcPct val="90000"/>
              </a:lnSpc>
            </a:pPr>
            <a:r>
              <a:rPr lang="en-US" altLang="zh-CN" sz="2000" dirty="0" smtClean="0">
                <a:ea typeface="SimSun" pitchFamily="2" charset="-122"/>
              </a:rPr>
              <a:t>heart rate (</a:t>
            </a:r>
            <a:r>
              <a:rPr lang="en-US" altLang="zh-CN" sz="2000" dirty="0" err="1" smtClean="0">
                <a:ea typeface="SimSun" pitchFamily="2" charset="-122"/>
              </a:rPr>
              <a:t>bpm</a:t>
            </a:r>
            <a:r>
              <a:rPr lang="en-US" altLang="zh-CN" sz="2000" dirty="0" smtClean="0">
                <a:ea typeface="SimSun" pitchFamily="2" charset="-122"/>
              </a:rPr>
              <a:t>) (B) and </a:t>
            </a:r>
          </a:p>
          <a:p>
            <a:pPr algn="l" rtl="0">
              <a:lnSpc>
                <a:spcPct val="90000"/>
              </a:lnSpc>
            </a:pPr>
            <a:r>
              <a:rPr lang="en-US" altLang="zh-CN" sz="2000" dirty="0" smtClean="0">
                <a:ea typeface="SimSun" pitchFamily="2" charset="-122"/>
              </a:rPr>
              <a:t>subjective ratings of stress (C) </a:t>
            </a:r>
          </a:p>
          <a:p>
            <a:pPr algn="l" rtl="0">
              <a:lnSpc>
                <a:spcPct val="90000"/>
              </a:lnSpc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       </a:t>
            </a:r>
          </a:p>
          <a:p>
            <a:pPr algn="l" rtl="0">
              <a:lnSpc>
                <a:spcPct val="90000"/>
              </a:lnSpc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         behavioral rating of stress </a:t>
            </a:r>
          </a:p>
          <a:p>
            <a:pPr algn="l" rtl="0">
              <a:lnSpc>
                <a:spcPct val="90000"/>
              </a:lnSpc>
              <a:buFont typeface="Arial" pitchFamily="34" charset="0"/>
              <a:buNone/>
            </a:pPr>
            <a:r>
              <a:rPr lang="en-US" altLang="zh-CN" sz="2000" dirty="0" smtClean="0">
                <a:ea typeface="SimSun" pitchFamily="2" charset="-122"/>
              </a:rPr>
              <a:t>         salivary-</a:t>
            </a:r>
            <a:r>
              <a:rPr lang="en-US" altLang="zh-CN" sz="2000" dirty="0" err="1" smtClean="0">
                <a:ea typeface="SimSun" pitchFamily="2" charset="-122"/>
              </a:rPr>
              <a:t>cortisol</a:t>
            </a:r>
            <a:r>
              <a:rPr lang="en-US" altLang="zh-CN" sz="2000" dirty="0" smtClean="0">
                <a:ea typeface="SimSun" pitchFamily="2" charset="-122"/>
              </a:rPr>
              <a:t> samples</a:t>
            </a:r>
          </a:p>
          <a:p>
            <a:pPr algn="l" rtl="0">
              <a:lnSpc>
                <a:spcPct val="90000"/>
              </a:lnSpc>
            </a:pPr>
            <a:r>
              <a:rPr lang="en-US" altLang="zh-CN" sz="1600" dirty="0" smtClean="0">
                <a:ea typeface="SimSun" pitchFamily="2" charset="-122"/>
              </a:rPr>
              <a:t>*p&lt;0.05, **p&lt;0.001 </a:t>
            </a:r>
          </a:p>
          <a:p>
            <a:pPr algn="l" rtl="0">
              <a:lnSpc>
                <a:spcPct val="90000"/>
              </a:lnSpc>
            </a:pPr>
            <a:endParaRPr lang="en-US" altLang="zh-CN" sz="1600" dirty="0" smtClean="0">
              <a:ea typeface="SimSun" pitchFamily="2" charset="-122"/>
            </a:endParaRPr>
          </a:p>
          <a:p>
            <a:pPr algn="l" rtl="0">
              <a:lnSpc>
                <a:spcPct val="90000"/>
              </a:lnSpc>
            </a:pPr>
            <a:endParaRPr lang="en-US" altLang="zh-CN" sz="1600" dirty="0" smtClean="0">
              <a:ea typeface="SimSun" pitchFamily="2" charset="-122"/>
            </a:endParaRPr>
          </a:p>
        </p:txBody>
      </p:sp>
      <p:pic>
        <p:nvPicPr>
          <p:cNvPr id="23557" name="Picture 5" descr="fig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9392"/>
            <a:ext cx="368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3995738" y="2667000"/>
            <a:ext cx="288925" cy="287338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3990975" y="2989263"/>
            <a:ext cx="288925" cy="2873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425128" y="3611563"/>
            <a:ext cx="5181600" cy="317023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zh-CN" b="1" dirty="0" err="1">
                <a:solidFill>
                  <a:srgbClr val="FF0000"/>
                </a:solidFill>
                <a:ea typeface="SimSun" pitchFamily="2" charset="-122"/>
              </a:rPr>
              <a:t>Cortisol</a:t>
            </a:r>
            <a:r>
              <a:rPr lang="en-US" altLang="zh-CN" b="1" dirty="0">
                <a:solidFill>
                  <a:srgbClr val="FF0000"/>
                </a:solidFill>
                <a:ea typeface="SimSun" pitchFamily="2" charset="-122"/>
              </a:rPr>
              <a:t> Responders</a:t>
            </a:r>
            <a:r>
              <a:rPr lang="en-US" altLang="zh-CN" b="1" dirty="0"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(38%, n=22)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altLang="zh-CN" sz="1600" dirty="0">
                <a:ea typeface="SimSun" pitchFamily="2" charset="-122"/>
              </a:rPr>
              <a:t>      two cut-off criterions: 15% rise and an increase of at least 1.5 </a:t>
            </a:r>
            <a:r>
              <a:rPr lang="en-US" altLang="zh-CN" sz="1600" dirty="0" err="1">
                <a:ea typeface="SimSun" pitchFamily="2" charset="-122"/>
              </a:rPr>
              <a:t>nmol</a:t>
            </a:r>
            <a:r>
              <a:rPr lang="en-US" altLang="zh-CN" sz="1600" dirty="0">
                <a:ea typeface="SimSun" pitchFamily="2" charset="-122"/>
              </a:rPr>
              <a:t>/L from pre-stress levels.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zh-CN" b="1" dirty="0" err="1">
                <a:solidFill>
                  <a:srgbClr val="3333FF"/>
                </a:solidFill>
                <a:ea typeface="SimSun" pitchFamily="2" charset="-122"/>
              </a:rPr>
              <a:t>Cortisol</a:t>
            </a:r>
            <a:r>
              <a:rPr lang="en-US" altLang="zh-CN" b="1" dirty="0">
                <a:solidFill>
                  <a:srgbClr val="3333FF"/>
                </a:solidFill>
                <a:ea typeface="SimSun" pitchFamily="2" charset="-122"/>
              </a:rPr>
              <a:t> Non-responders</a:t>
            </a:r>
            <a:r>
              <a:rPr lang="en-US" altLang="zh-CN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(62%, n=36)       </a:t>
            </a:r>
            <a:r>
              <a:rPr lang="en-US" altLang="zh-CN" sz="1600" dirty="0">
                <a:ea typeface="SimSun" pitchFamily="2" charset="-122"/>
              </a:rPr>
              <a:t>no change or diminished </a:t>
            </a:r>
            <a:r>
              <a:rPr lang="en-US" altLang="zh-CN" sz="1600" dirty="0" err="1">
                <a:ea typeface="SimSun" pitchFamily="2" charset="-122"/>
              </a:rPr>
              <a:t>cortisol</a:t>
            </a:r>
            <a:r>
              <a:rPr lang="en-US" altLang="zh-CN" sz="1600" dirty="0">
                <a:ea typeface="SimSun" pitchFamily="2" charset="-122"/>
              </a:rPr>
              <a:t> level.</a:t>
            </a:r>
          </a:p>
          <a:p>
            <a:pPr marL="342900" indent="-342900" algn="l" rtl="0"/>
            <a:r>
              <a:rPr lang="en-US" altLang="zh-CN" dirty="0">
                <a:ea typeface="SimSun" pitchFamily="2" charset="-122"/>
              </a:rPr>
              <a:t> 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dirty="0"/>
              <a:t>For both subjective stress and heart-rate </a:t>
            </a:r>
            <a:r>
              <a:rPr lang="en-US" b="1" u="sng" dirty="0"/>
              <a:t>no</a:t>
            </a:r>
            <a:r>
              <a:rPr lang="en-US" dirty="0"/>
              <a:t> significant interaction was found between group*time; suggesting that stress elicitation was similarly manifested for both groups. </a:t>
            </a:r>
            <a:endParaRPr lang="en-US" dirty="0">
              <a:ea typeface="SimSun" pitchFamily="2" charset="-122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67544" y="5257800"/>
            <a:ext cx="4953000" cy="1341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/>
            <a:endParaRPr lang="he-I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nimBg="1"/>
      <p:bldP spid="51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Resting state functional connectivity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Basic units/regions:</a:t>
            </a:r>
          </a:p>
          <a:p>
            <a:pPr algn="l" rtl="0">
              <a:buNone/>
            </a:pPr>
            <a:r>
              <a:rPr lang="en-US" dirty="0" smtClean="0"/>
              <a:t>	- Grid 5x5x5 - ~700 regions (with/without size filter of &gt;=5 voxels)</a:t>
            </a:r>
          </a:p>
          <a:p>
            <a:pPr algn="l" rtl="0">
              <a:buNone/>
            </a:pPr>
            <a:r>
              <a:rPr lang="en-US" dirty="0" smtClean="0"/>
              <a:t> 	- ICA46 components – 78 regions</a:t>
            </a:r>
          </a:p>
          <a:p>
            <a:pPr algn="l" rtl="0">
              <a:buNone/>
            </a:pPr>
            <a:r>
              <a:rPr lang="en-US" dirty="0" smtClean="0"/>
              <a:t> 	- AAL (Anatomic Atlas Labeling ) -116 regions</a:t>
            </a:r>
          </a:p>
          <a:p>
            <a:pPr algn="l" rtl="0"/>
            <a:r>
              <a:rPr lang="en-US" dirty="0" smtClean="0"/>
              <a:t>Calculate mean signal for each unit/region</a:t>
            </a:r>
          </a:p>
          <a:p>
            <a:pPr algn="l" rtl="0"/>
            <a:r>
              <a:rPr lang="en-US" dirty="0" smtClean="0"/>
              <a:t>Calc </a:t>
            </a:r>
            <a:r>
              <a:rPr lang="en-US" dirty="0" smtClean="0"/>
              <a:t>cross-correlations between all region pairs</a:t>
            </a:r>
          </a:p>
          <a:p>
            <a:pPr algn="l" rtl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2"/>
                </a:solidFill>
              </a:rPr>
              <a:t>Preprocessing &amp; ROI definition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09728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Head movement correction, MNI (standard brain) normalization, spatial smoothing</a:t>
            </a:r>
          </a:p>
          <a:p>
            <a:pPr algn="l" rtl="0"/>
            <a:r>
              <a:rPr lang="en-US" sz="2800" dirty="0" smtClean="0"/>
              <a:t>Band pass filter</a:t>
            </a:r>
          </a:p>
          <a:p>
            <a:pPr algn="l" rtl="0"/>
            <a:r>
              <a:rPr lang="en-US" sz="2800" dirty="0" smtClean="0"/>
              <a:t>ROI definition: currently grid based (testing several options) – example quality res one sub</a:t>
            </a:r>
          </a:p>
          <a:p>
            <a:pPr algn="l" rtl="0"/>
            <a:endParaRPr lang="en-US" dirty="0" smtClean="0"/>
          </a:p>
          <a:p>
            <a:pPr algn="l" rtl="0"/>
            <a:endParaRPr lang="en-US" dirty="0" smtClean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85800" y="4191000"/>
          <a:ext cx="7467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/>
                <a:gridCol w="1493520"/>
                <a:gridCol w="1493520"/>
                <a:gridCol w="1493520"/>
                <a:gridCol w="14935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Grid cell dim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# surviving 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homogeneity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 Homogeneity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r>
                        <a:rPr lang="en-US" baseline="0" dirty="0" smtClean="0"/>
                        <a:t> separation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3x3x3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0.903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4x4x4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0.864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5x5x5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764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0.383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0.421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IClust400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0.337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0.434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90464" y="1819672"/>
            <a:ext cx="1296144" cy="1738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Rectangle 5"/>
          <p:cNvSpPr/>
          <p:nvPr/>
        </p:nvSpPr>
        <p:spPr>
          <a:xfrm>
            <a:off x="1242864" y="1972072"/>
            <a:ext cx="1296144" cy="1738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1395264" y="2124472"/>
            <a:ext cx="1296144" cy="1738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 7"/>
          <p:cNvSpPr/>
          <p:nvPr/>
        </p:nvSpPr>
        <p:spPr>
          <a:xfrm>
            <a:off x="1547664" y="2276872"/>
            <a:ext cx="1296144" cy="1738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Sample n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62472" y="1675656"/>
            <a:ext cx="129614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46448" y="2035696"/>
            <a:ext cx="0" cy="17929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5616" y="1196752"/>
            <a:ext cx="114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Time points (~140)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2492896"/>
            <a:ext cx="755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Mean cluster pattern</a:t>
            </a:r>
          </a:p>
          <a:p>
            <a:pPr algn="ctr"/>
            <a:r>
              <a:rPr lang="en-US" sz="1200" dirty="0" smtClean="0"/>
              <a:t>C1,…,Ck</a:t>
            </a:r>
            <a:endParaRPr lang="en-US" sz="1200" dirty="0"/>
          </a:p>
        </p:txBody>
      </p:sp>
      <p:sp>
        <p:nvSpPr>
          <p:cNvPr id="15" name="Right Arrow 14"/>
          <p:cNvSpPr/>
          <p:nvPr/>
        </p:nvSpPr>
        <p:spPr>
          <a:xfrm>
            <a:off x="3203848" y="2852936"/>
            <a:ext cx="518458" cy="186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ectangle 15"/>
          <p:cNvSpPr/>
          <p:nvPr/>
        </p:nvSpPr>
        <p:spPr>
          <a:xfrm>
            <a:off x="4439149" y="1819672"/>
            <a:ext cx="1475851" cy="12961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591549" y="1972072"/>
            <a:ext cx="1475851" cy="12961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43949" y="2124472"/>
            <a:ext cx="1475851" cy="12961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4896349" y="2276872"/>
            <a:ext cx="1475851" cy="12961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Sample n correlation matrix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4392293" y="1268760"/>
            <a:ext cx="1224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C1,…,Ck</a:t>
            </a:r>
            <a:endParaRPr lang="en-US" sz="1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39149" y="1700808"/>
            <a:ext cx="147585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5400000">
            <a:off x="3431765" y="2598284"/>
            <a:ext cx="1034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C1,…,Ck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248277" y="2060848"/>
            <a:ext cx="0" cy="15518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own Arrow 33"/>
          <p:cNvSpPr/>
          <p:nvPr/>
        </p:nvSpPr>
        <p:spPr>
          <a:xfrm>
            <a:off x="5508104" y="3717032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355976" y="5003244"/>
            <a:ext cx="1296144" cy="173812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5652120" y="5003244"/>
            <a:ext cx="1296144" cy="17381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067944" y="5085184"/>
            <a:ext cx="0" cy="15518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115616" y="537321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dirty="0" smtClean="0"/>
              <a:t>Features: correlation between clusters: k(k-1)/2 features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427984" y="45091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Class 1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868144" y="45091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Class 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Use t-test for feature selection</a:t>
            </a:r>
          </a:p>
          <a:p>
            <a:pPr lvl="1" algn="l" rtl="0"/>
            <a:r>
              <a:rPr lang="en-US" dirty="0" smtClean="0"/>
              <a:t>Try 10-500 top features</a:t>
            </a:r>
          </a:p>
          <a:p>
            <a:pPr algn="l" rtl="0"/>
            <a:r>
              <a:rPr lang="en-US" dirty="0" smtClean="0"/>
              <a:t>Linear SVM classifier</a:t>
            </a:r>
          </a:p>
          <a:p>
            <a:pPr algn="l" rtl="0"/>
            <a:r>
              <a:rPr lang="en-US" dirty="0" smtClean="0"/>
              <a:t>LOOCV</a:t>
            </a:r>
          </a:p>
          <a:p>
            <a:pPr algn="l" rtl="0"/>
            <a:r>
              <a:rPr lang="en-US" dirty="0" smtClean="0"/>
              <a:t>Two labels:</a:t>
            </a:r>
          </a:p>
          <a:p>
            <a:pPr lvl="1" algn="l" rtl="0"/>
            <a:r>
              <a:rPr lang="en-US" dirty="0" err="1" smtClean="0"/>
              <a:t>Cortisol</a:t>
            </a:r>
            <a:endParaRPr lang="en-US" dirty="0" smtClean="0"/>
          </a:p>
          <a:p>
            <a:pPr lvl="1" algn="l" rtl="0"/>
            <a:r>
              <a:rPr lang="en-US" dirty="0" smtClean="0"/>
              <a:t>Treat Bias (TB)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Currently, very simple scheme</a:t>
            </a:r>
          </a:p>
          <a:p>
            <a:pPr algn="l" rtl="0"/>
            <a:r>
              <a:rPr lang="en-US" dirty="0" smtClean="0"/>
              <a:t>Select features based on their correlation with the score of interest</a:t>
            </a:r>
          </a:p>
          <a:p>
            <a:pPr algn="l" rtl="0"/>
            <a:r>
              <a:rPr lang="en-US" dirty="0" smtClean="0"/>
              <a:t>Use SVM regression (linear)</a:t>
            </a:r>
          </a:p>
          <a:p>
            <a:pPr algn="l" rtl="0"/>
            <a:r>
              <a:rPr lang="en-US" dirty="0" smtClean="0"/>
              <a:t>LOOCV</a:t>
            </a:r>
          </a:p>
          <a:p>
            <a:pPr algn="l" rtl="0"/>
            <a:r>
              <a:rPr lang="en-US" dirty="0" smtClean="0"/>
              <a:t>Use </a:t>
            </a:r>
            <a:r>
              <a:rPr lang="en-US" dirty="0" err="1" smtClean="0"/>
              <a:t>cortisol</a:t>
            </a:r>
            <a:r>
              <a:rPr lang="en-US" dirty="0" smtClean="0"/>
              <a:t> scores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err="1" smtClean="0"/>
              <a:t>Cortisol</a:t>
            </a:r>
            <a:r>
              <a:rPr lang="en-US" sz="7200" dirty="0" smtClean="0"/>
              <a:t> classification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Rest1 vs. Rest 2</a:t>
            </a:r>
            <a:endParaRPr lang="en-US" dirty="0"/>
          </a:p>
        </p:txBody>
      </p:sp>
      <p:pic>
        <p:nvPicPr>
          <p:cNvPr id="10" name="Picture 9" descr="Rest1_vs_Rest2_CortLabels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1347"/>
            <a:ext cx="6093357" cy="5716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Rest2: size filter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filter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Without filter</a:t>
            </a:r>
            <a:endParaRPr lang="en-US" dirty="0"/>
          </a:p>
        </p:txBody>
      </p:sp>
      <p:pic>
        <p:nvPicPr>
          <p:cNvPr id="8" name="Picture 7" descr="Rest2_noSizeFilter_cortLabels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16832"/>
            <a:ext cx="4572000" cy="4572000"/>
          </a:xfrm>
          <a:prstGeom prst="rect">
            <a:avLst/>
          </a:prstGeom>
        </p:spPr>
      </p:pic>
      <p:pic>
        <p:nvPicPr>
          <p:cNvPr id="9" name="Picture 8" descr="Rest2_cortLabels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16832"/>
            <a:ext cx="4572000" cy="4572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39552" y="2708920"/>
            <a:ext cx="37444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145993" y="2708920"/>
            <a:ext cx="3674479" cy="1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Rest2, extreme values</a:t>
            </a:r>
            <a:endParaRPr lang="en-US" dirty="0"/>
          </a:p>
        </p:txBody>
      </p:sp>
      <p:pic>
        <p:nvPicPr>
          <p:cNvPr id="4" name="Picture 3" descr="Rest2_cort_extream_labels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472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6400" y="3200400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?</a:t>
            </a:r>
          </a:p>
          <a:p>
            <a:pPr algn="ctr"/>
            <a:r>
              <a:rPr lang="en-US" sz="2800" dirty="0" smtClean="0"/>
              <a:t>Only 25 samples</a:t>
            </a:r>
          </a:p>
          <a:p>
            <a:pPr algn="ctr"/>
            <a:r>
              <a:rPr lang="en-US" sz="2800" dirty="0" err="1" smtClean="0"/>
              <a:t>Overfitting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 reaction to a stimulus (external/internal) that disturbs our physical or mental equilibrium</a:t>
            </a:r>
          </a:p>
          <a:p>
            <a:pPr algn="l" rtl="0"/>
            <a:r>
              <a:rPr lang="en-US" dirty="0" smtClean="0"/>
              <a:t>Can trigger the "fight-or-flight" response, causing hormones such as adrenaline and </a:t>
            </a:r>
            <a:r>
              <a:rPr lang="en-US" dirty="0" err="1" smtClean="0"/>
              <a:t>cortisol</a:t>
            </a:r>
            <a:r>
              <a:rPr lang="en-US" dirty="0" smtClean="0"/>
              <a:t> to surge through the body</a:t>
            </a:r>
          </a:p>
          <a:p>
            <a:pPr algn="l" rtl="0"/>
            <a:r>
              <a:rPr lang="en-US" dirty="0" smtClean="0"/>
              <a:t>Low levels may have benefits</a:t>
            </a:r>
          </a:p>
          <a:p>
            <a:pPr algn="l" rtl="0"/>
            <a:r>
              <a:rPr lang="en-US" dirty="0" smtClean="0"/>
              <a:t>High levels and/or long-term  ("chronic stress“) can have detrimental effects on health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1: Grid vs. ICA vs. Atlas</a:t>
            </a:r>
            <a:endParaRPr lang="en-US" dirty="0"/>
          </a:p>
        </p:txBody>
      </p:sp>
      <p:pic>
        <p:nvPicPr>
          <p:cNvPr id="4" name="Picture 3" descr="Rest1_AAL_ICA_GridTtest_cortLabels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066800"/>
            <a:ext cx="6017157" cy="564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2: Grid vs. ICA vs. Atlas</a:t>
            </a:r>
            <a:endParaRPr lang="en-US" dirty="0"/>
          </a:p>
        </p:txBody>
      </p:sp>
      <p:pic>
        <p:nvPicPr>
          <p:cNvPr id="7" name="Picture 6" descr="Rest2_AAL_ICA_GridTtest_cortLabels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371600"/>
            <a:ext cx="5867400" cy="5294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7200" dirty="0" smtClean="0"/>
              <a:t>TB classification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Rest1 vs. Rest 2</a:t>
            </a:r>
            <a:endParaRPr lang="en-US" dirty="0"/>
          </a:p>
        </p:txBody>
      </p:sp>
      <p:pic>
        <p:nvPicPr>
          <p:cNvPr id="10" name="Picture 9" descr="Rest1_vs_Rest2_TB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143000"/>
            <a:ext cx="5847931" cy="5486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Rest2: size filter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filter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Without filter</a:t>
            </a:r>
            <a:endParaRPr lang="en-US" dirty="0"/>
          </a:p>
        </p:txBody>
      </p:sp>
      <p:pic>
        <p:nvPicPr>
          <p:cNvPr id="8" name="Picture 7" descr="Rest2_noSizeFilter_TB_labels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905000"/>
            <a:ext cx="4572000" cy="4572000"/>
          </a:xfrm>
          <a:prstGeom prst="rect">
            <a:avLst/>
          </a:prstGeom>
        </p:spPr>
      </p:pic>
      <p:pic>
        <p:nvPicPr>
          <p:cNvPr id="9" name="Picture 8" descr="Rest2_TB_labels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5000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1: Grid vs. ICA vs. Atlas</a:t>
            </a:r>
            <a:endParaRPr lang="en-US" dirty="0"/>
          </a:p>
        </p:txBody>
      </p:sp>
      <p:pic>
        <p:nvPicPr>
          <p:cNvPr id="5" name="Picture 4" descr="Rest1_AAL_ICA_GridTtest_TB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371600"/>
            <a:ext cx="5636157" cy="5287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2: Grid vs. ICA vs. Atlas</a:t>
            </a:r>
            <a:endParaRPr lang="en-US" dirty="0"/>
          </a:p>
        </p:txBody>
      </p:sp>
      <p:pic>
        <p:nvPicPr>
          <p:cNvPr id="4" name="Picture 3" descr="Rest2_AAL_ICA_GridTtest_TB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1498792"/>
            <a:ext cx="5712357" cy="5359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Very few features (&lt;1%) are enough for classification</a:t>
            </a:r>
          </a:p>
          <a:p>
            <a:pPr algn="l" rtl="0"/>
            <a:r>
              <a:rPr lang="en-US" dirty="0" smtClean="0"/>
              <a:t>Simple works: </a:t>
            </a:r>
            <a:r>
              <a:rPr lang="en-US" dirty="0" err="1" smtClean="0"/>
              <a:t>ttest+linear</a:t>
            </a:r>
            <a:r>
              <a:rPr lang="en-US" dirty="0" smtClean="0"/>
              <a:t> SVM</a:t>
            </a:r>
          </a:p>
          <a:p>
            <a:pPr algn="l" rtl="0"/>
            <a:r>
              <a:rPr lang="en-US" dirty="0" smtClean="0"/>
              <a:t>In most cases, simple grid is better than ICA and AAL!</a:t>
            </a:r>
          </a:p>
          <a:p>
            <a:pPr lvl="1" algn="l" rtl="0"/>
            <a:r>
              <a:rPr lang="en-US" dirty="0" smtClean="0"/>
              <a:t>The community is working too hard to get good clusters</a:t>
            </a:r>
          </a:p>
          <a:p>
            <a:pPr algn="l" rtl="0"/>
            <a:r>
              <a:rPr lang="en-US" dirty="0" smtClean="0"/>
              <a:t>Rest1 vs. Rest 2:</a:t>
            </a:r>
          </a:p>
          <a:p>
            <a:pPr lvl="1" algn="l" rtl="0"/>
            <a:r>
              <a:rPr lang="en-US" dirty="0" err="1" smtClean="0"/>
              <a:t>Cortisol</a:t>
            </a:r>
            <a:r>
              <a:rPr lang="en-US" dirty="0" smtClean="0"/>
              <a:t>: rest 2 is better</a:t>
            </a:r>
          </a:p>
          <a:p>
            <a:pPr lvl="1" algn="l" rtl="0"/>
            <a:r>
              <a:rPr lang="en-US" dirty="0" smtClean="0"/>
              <a:t>TB: same</a:t>
            </a:r>
          </a:p>
          <a:p>
            <a:pPr lvl="1" algn="l" rtl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Cortisol</a:t>
            </a:r>
            <a:r>
              <a:rPr lang="en-US" dirty="0" smtClean="0"/>
              <a:t> regression</a:t>
            </a:r>
            <a:endParaRPr lang="en-US" dirty="0"/>
          </a:p>
        </p:txBody>
      </p:sp>
      <p:pic>
        <p:nvPicPr>
          <p:cNvPr id="6" name="Picture 5" descr="cortisol_regression_resul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9144000" cy="519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20 features – </a:t>
            </a:r>
            <a:r>
              <a:rPr lang="en-US" dirty="0" err="1" smtClean="0"/>
              <a:t>Cortisol</a:t>
            </a:r>
            <a:r>
              <a:rPr lang="en-US" dirty="0" smtClean="0"/>
              <a:t> (Rest2)</a:t>
            </a:r>
            <a:endParaRPr lang="en-US" dirty="0"/>
          </a:p>
        </p:txBody>
      </p:sp>
      <p:pic>
        <p:nvPicPr>
          <p:cNvPr id="4" name="Content Placeholder 3" descr="cortTop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84784"/>
            <a:ext cx="6834738" cy="512434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Stress types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According to emotional responses:</a:t>
            </a:r>
          </a:p>
          <a:p>
            <a:pPr algn="l" rtl="0">
              <a:buFontTx/>
              <a:buChar char="-"/>
            </a:pPr>
            <a:r>
              <a:rPr lang="en-US" dirty="0" smtClean="0"/>
              <a:t>Anger</a:t>
            </a:r>
          </a:p>
          <a:p>
            <a:pPr algn="l" rtl="0">
              <a:buFontTx/>
              <a:buChar char="-"/>
            </a:pPr>
            <a:r>
              <a:rPr lang="en-US" dirty="0" smtClean="0"/>
              <a:t>Anxiety/fear </a:t>
            </a:r>
          </a:p>
          <a:p>
            <a:pPr algn="l" rtl="0">
              <a:buFontTx/>
              <a:buChar char="-"/>
            </a:pPr>
            <a:r>
              <a:rPr lang="en-US" dirty="0" smtClean="0"/>
              <a:t>Restlessness</a:t>
            </a:r>
          </a:p>
          <a:p>
            <a:pPr algn="l" rtl="0"/>
            <a:r>
              <a:rPr lang="en-US" dirty="0" smtClean="0"/>
              <a:t>According to stimuli. E.g.</a:t>
            </a:r>
          </a:p>
          <a:p>
            <a:pPr algn="l" rtl="0">
              <a:buFontTx/>
              <a:buChar char="-"/>
            </a:pPr>
            <a:r>
              <a:rPr lang="en-US" dirty="0" smtClean="0"/>
              <a:t>Social stress</a:t>
            </a:r>
          </a:p>
          <a:p>
            <a:pPr algn="l" rtl="0">
              <a:buFontTx/>
              <a:buChar char="-"/>
            </a:pPr>
            <a:r>
              <a:rPr lang="en-US" dirty="0" smtClean="0"/>
              <a:t>Pressure/overload related stress</a:t>
            </a:r>
          </a:p>
          <a:p>
            <a:pPr algn="l" rtl="0">
              <a:buFontTx/>
              <a:buChar char="-"/>
            </a:pPr>
            <a:r>
              <a:rPr lang="en-US" dirty="0" smtClean="0"/>
              <a:t>Threat related stress</a:t>
            </a:r>
          </a:p>
          <a:p>
            <a:pPr algn="l" rtl="0">
              <a:buFontTx/>
              <a:buChar char="-"/>
            </a:pPr>
            <a:endParaRPr lang="en-US" dirty="0" smtClean="0"/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endParaRPr lang="en-US" dirty="0" smtClean="0"/>
          </a:p>
          <a:p>
            <a:pPr algn="l" rtl="0">
              <a:buFontTx/>
              <a:buChar char="-"/>
            </a:pPr>
            <a:endParaRPr lang="en-US" dirty="0" smtClean="0"/>
          </a:p>
          <a:p>
            <a:pPr algn="l" rtl="0"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 20 features – Threat Bias (Rest 2)</a:t>
            </a:r>
            <a:endParaRPr lang="en-US" dirty="0"/>
          </a:p>
        </p:txBody>
      </p:sp>
      <p:pic>
        <p:nvPicPr>
          <p:cNvPr id="4" name="Content Placeholder 3" descr="TBTop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685" y="1600200"/>
            <a:ext cx="6665089" cy="4997152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5760"/>
            <a:ext cx="7772400" cy="1143000"/>
          </a:xfrm>
        </p:spPr>
        <p:txBody>
          <a:bodyPr/>
          <a:lstStyle/>
          <a:p>
            <a:pPr rtl="0"/>
            <a:r>
              <a:rPr lang="en-US" dirty="0" smtClean="0"/>
              <a:t>Threat biased Attention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7544" y="1196752"/>
            <a:ext cx="8219256" cy="5112568"/>
          </a:xfrm>
        </p:spPr>
        <p:txBody>
          <a:bodyPr>
            <a:noAutofit/>
          </a:bodyPr>
          <a:lstStyle/>
          <a:p>
            <a:pPr algn="l" rtl="0"/>
            <a:r>
              <a:rPr lang="en-US" sz="2800" dirty="0" smtClean="0"/>
              <a:t>Vigilance – directing attention towards threat</a:t>
            </a:r>
          </a:p>
          <a:p>
            <a:pPr algn="l" rtl="0"/>
            <a:r>
              <a:rPr lang="en-US" sz="2800" dirty="0" smtClean="0"/>
              <a:t>Avoidance – directing attention away from threat</a:t>
            </a:r>
          </a:p>
          <a:p>
            <a:pPr algn="l" rtl="0"/>
            <a:r>
              <a:rPr lang="en-US" sz="2800" dirty="0" smtClean="0"/>
              <a:t>Both tendencies can be adaptive, but excessive allocation of attention either towards or away from potential threats has  maladaptive consequences (Bar-</a:t>
            </a:r>
            <a:r>
              <a:rPr lang="en-US" sz="2800" dirty="0" err="1" smtClean="0"/>
              <a:t>Haim</a:t>
            </a:r>
            <a:r>
              <a:rPr lang="en-US" sz="2800" dirty="0" smtClean="0"/>
              <a:t> et al., 2007 ; Bar-</a:t>
            </a:r>
            <a:r>
              <a:rPr lang="en-US" sz="2800" dirty="0" err="1" smtClean="0"/>
              <a:t>Haim</a:t>
            </a:r>
            <a:r>
              <a:rPr lang="en-US" sz="2800" dirty="0" smtClean="0"/>
              <a:t> et al., 2010; Bishop et al., 2004)</a:t>
            </a:r>
          </a:p>
          <a:p>
            <a:pPr algn="l" rtl="0">
              <a:buNone/>
            </a:pPr>
            <a:r>
              <a:rPr lang="en-US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vigilance and avoidance tendencies correspond to different threat circuits or different modulation of the same circuit?</a:t>
            </a:r>
            <a:endParaRPr lang="he-IL" sz="28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rtl="0">
              <a:buNone/>
            </a:pPr>
            <a:endParaRPr lang="en-US" sz="2800" dirty="0" smtClean="0"/>
          </a:p>
          <a:p>
            <a:pPr algn="l" rtl="0">
              <a:buNone/>
            </a:pPr>
            <a:endParaRPr lang="he-I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 smtClean="0">
              <a:solidFill>
                <a:srgbClr val="FFFF66"/>
              </a:solidFill>
            </a:endParaRP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1552691"/>
            <a:ext cx="3678560" cy="245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Content Placeholder 3"/>
          <p:cNvSpPr txBox="1">
            <a:spLocks/>
          </p:cNvSpPr>
          <p:nvPr/>
        </p:nvSpPr>
        <p:spPr bwMode="auto">
          <a:xfrm>
            <a:off x="611560" y="1604392"/>
            <a:ext cx="4036640" cy="398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latin typeface="Candara" pitchFamily="34" charset="0"/>
              </a:rPr>
              <a:t>Participants-</a:t>
            </a:r>
            <a:r>
              <a:rPr lang="en-US" sz="2400" dirty="0">
                <a:latin typeface="Candara" pitchFamily="34" charset="0"/>
              </a:rPr>
              <a:t> </a:t>
            </a:r>
            <a:r>
              <a:rPr lang="en-US" sz="2400" dirty="0" smtClean="0">
                <a:latin typeface="Candara" pitchFamily="34" charset="0"/>
              </a:rPr>
              <a:t>62 healthy </a:t>
            </a:r>
            <a:r>
              <a:rPr lang="en-US" sz="2400" dirty="0">
                <a:latin typeface="Candara" pitchFamily="34" charset="0"/>
              </a:rPr>
              <a:t>IDF male combat soldiers (19-22 </a:t>
            </a:r>
            <a:r>
              <a:rPr lang="en-US" sz="2400" dirty="0" err="1">
                <a:latin typeface="Candara" pitchFamily="34" charset="0"/>
              </a:rPr>
              <a:t>y.o</a:t>
            </a:r>
            <a:r>
              <a:rPr lang="en-US" sz="2400" dirty="0">
                <a:latin typeface="Candara" pitchFamily="34" charset="0"/>
              </a:rPr>
              <a:t>), serving in the elite "</a:t>
            </a:r>
            <a:r>
              <a:rPr lang="en-US" sz="2400" dirty="0" err="1">
                <a:latin typeface="Candara" pitchFamily="34" charset="0"/>
              </a:rPr>
              <a:t>Duvdevan</a:t>
            </a:r>
            <a:r>
              <a:rPr lang="en-US" sz="2400" dirty="0">
                <a:latin typeface="Candara" pitchFamily="34" charset="0"/>
              </a:rPr>
              <a:t>" unit. </a:t>
            </a:r>
          </a:p>
          <a:p>
            <a:pPr marL="342900" indent="-342900" algn="l" rtl="0" eaLnBrk="0" hangingPunct="0">
              <a:spcBef>
                <a:spcPct val="20000"/>
              </a:spcBef>
            </a:pPr>
            <a:endParaRPr lang="en-US" sz="2400" b="1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>
                <a:latin typeface="Candara" pitchFamily="34" charset="0"/>
              </a:rPr>
              <a:t>Two time </a:t>
            </a:r>
            <a:r>
              <a:rPr lang="en-US" sz="2400" b="1" dirty="0" smtClean="0">
                <a:latin typeface="Candara" pitchFamily="34" charset="0"/>
              </a:rPr>
              <a:t>points:</a:t>
            </a:r>
            <a:endParaRPr lang="en-US" sz="2400" b="1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en-US" sz="2400" dirty="0">
                <a:latin typeface="Candara" pitchFamily="34" charset="0"/>
              </a:rPr>
              <a:t>advanced training stage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AutoNum type="arabicPeriod"/>
            </a:pPr>
            <a:r>
              <a:rPr lang="en-US" sz="2400" dirty="0">
                <a:latin typeface="Candara" pitchFamily="34" charset="0"/>
              </a:rPr>
              <a:t>after prolong exposure (~1.5 year) to operational combat service   </a:t>
            </a:r>
          </a:p>
          <a:p>
            <a:pPr marL="342900" indent="-342900" algn="l" rtl="0" eaLnBrk="0" hangingPunct="0">
              <a:spcBef>
                <a:spcPct val="20000"/>
              </a:spcBef>
            </a:pPr>
            <a:endParaRPr lang="en-US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dirty="0"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4046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Stress Study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304800" y="1524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hangingPunct="0">
              <a:defRPr/>
            </a:pPr>
            <a:r>
              <a:rPr lang="en-US" sz="3600" b="1" kern="0" dirty="0">
                <a:latin typeface="+mj-lt"/>
                <a:ea typeface="+mj-ea"/>
                <a:cs typeface="+mj-cs"/>
              </a:rPr>
              <a:t>Brain under stress- </a:t>
            </a:r>
            <a:br>
              <a:rPr lang="en-US" sz="3600" b="1" kern="0" dirty="0">
                <a:latin typeface="+mj-lt"/>
                <a:ea typeface="+mj-ea"/>
                <a:cs typeface="+mj-cs"/>
              </a:rPr>
            </a:br>
            <a:r>
              <a:rPr lang="en-US" sz="3600" b="1" kern="0" dirty="0">
                <a:latin typeface="+mj-lt"/>
                <a:ea typeface="+mj-ea"/>
                <a:cs typeface="+mj-cs"/>
              </a:rPr>
              <a:t>A multi-scale analysis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1484784"/>
            <a:ext cx="6934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ndara" pitchFamily="34" charset="0"/>
              </a:rPr>
              <a:t>Brain imaging- </a:t>
            </a:r>
            <a:r>
              <a:rPr lang="en-US" sz="2000" dirty="0">
                <a:latin typeface="Candara" pitchFamily="34" charset="0"/>
              </a:rPr>
              <a:t>fMRI + EEG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2000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ndara" pitchFamily="34" charset="0"/>
              </a:rPr>
              <a:t>Cellular regulation- </a:t>
            </a:r>
            <a:r>
              <a:rPr lang="en-US" sz="2000" dirty="0">
                <a:latin typeface="Candara" pitchFamily="34" charset="0"/>
              </a:rPr>
              <a:t>gene expression and </a:t>
            </a:r>
            <a:r>
              <a:rPr lang="en-US" sz="2000" dirty="0" err="1">
                <a:latin typeface="Candara" pitchFamily="34" charset="0"/>
              </a:rPr>
              <a:t>microRNA</a:t>
            </a:r>
            <a:r>
              <a:rPr lang="en-US" sz="2000" dirty="0">
                <a:latin typeface="Candara" pitchFamily="34" charset="0"/>
              </a:rPr>
              <a:t> profile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ndara" pitchFamily="34" charset="0"/>
              </a:rPr>
              <a:t>Physiological &amp; hormonal measures- </a:t>
            </a:r>
            <a:r>
              <a:rPr lang="en-US" sz="2000" dirty="0">
                <a:latin typeface="Candara" pitchFamily="34" charset="0"/>
              </a:rPr>
              <a:t>heart rate (HR), skin conductance response (SCR), salivary </a:t>
            </a:r>
            <a:r>
              <a:rPr lang="en-US" sz="2000" dirty="0" err="1">
                <a:latin typeface="Candara" pitchFamily="34" charset="0"/>
              </a:rPr>
              <a:t>cortisol</a:t>
            </a:r>
            <a:r>
              <a:rPr lang="en-US" sz="2000" dirty="0">
                <a:latin typeface="Candara" pitchFamily="34" charset="0"/>
              </a:rPr>
              <a:t> 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2000" b="1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ndara" pitchFamily="34" charset="0"/>
              </a:rPr>
              <a:t>Personality and behavioral characteristics- </a:t>
            </a:r>
            <a:r>
              <a:rPr lang="en-US" sz="2000" dirty="0">
                <a:latin typeface="Candara" pitchFamily="34" charset="0"/>
              </a:rPr>
              <a:t>a series of questioners to assess personality, depression scale, state and trait anxiety and PTSD symptoms. 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endParaRPr lang="en-US" sz="2000" b="1" dirty="0">
              <a:latin typeface="Candara" pitchFamily="34" charset="0"/>
            </a:endParaRP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>
                <a:latin typeface="Candara" pitchFamily="34" charset="0"/>
              </a:rPr>
              <a:t>Genetic background indicants-</a:t>
            </a:r>
            <a:r>
              <a:rPr lang="en-US" sz="2000" dirty="0">
                <a:latin typeface="Candara" pitchFamily="34" charset="0"/>
              </a:rPr>
              <a:t> polymorphic genes identified as candidates associated with anxiety and mood disorders (</a:t>
            </a:r>
            <a:r>
              <a:rPr lang="en-US" sz="2000" dirty="0" err="1">
                <a:latin typeface="Candara" pitchFamily="34" charset="0"/>
              </a:rPr>
              <a:t>i.e</a:t>
            </a:r>
            <a:r>
              <a:rPr lang="en-US" sz="2000" dirty="0">
                <a:latin typeface="Candara" pitchFamily="34" charset="0"/>
              </a:rPr>
              <a:t>, </a:t>
            </a:r>
            <a:r>
              <a:rPr lang="en-US" sz="1400" dirty="0"/>
              <a:t>5HTT, NPY, COMP, FKBP, MAO-A)</a:t>
            </a:r>
          </a:p>
          <a:p>
            <a:pPr marL="342900" indent="-342900" algn="l" rtl="0" eaLnBrk="0" hangingPunct="0">
              <a:spcBef>
                <a:spcPct val="20000"/>
              </a:spcBef>
              <a:buFont typeface="Arial" pitchFamily="34" charset="0"/>
              <a:buNone/>
            </a:pPr>
            <a:endParaRPr lang="en-US" sz="1400" dirty="0">
              <a:latin typeface="Candara" pitchFamily="34" charset="0"/>
            </a:endParaRPr>
          </a:p>
        </p:txBody>
      </p:sp>
      <p:pic>
        <p:nvPicPr>
          <p:cNvPr id="9225" name="Picture 7" descr="http://mindbrain.ucdavis.edu/people/jeremy/facilities/image025.jpg/image_mi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8600"/>
            <a:ext cx="16065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9" descr="http://www.icgeb.org/~p450srv/ligand/cortis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2971800"/>
            <a:ext cx="1600200" cy="1065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9227" name="Picture 11" descr="http://www.ma.uni-heidelberg.de/apps/zmf/argonaute/mirn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600200"/>
            <a:ext cx="16002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3" descr="http://www.blogmed.net/wp-content/uploads/2008/01/anxiety_public_speaki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4114800"/>
            <a:ext cx="16002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5" descr="http://www.dnabaser.com/articles/SNP/SNP-Single-nucleotide-polymorphis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410200"/>
            <a:ext cx="1676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83618" y="77757"/>
            <a:ext cx="8229600" cy="1143000"/>
          </a:xfrm>
        </p:spPr>
        <p:txBody>
          <a:bodyPr/>
          <a:lstStyle/>
          <a:p>
            <a:pPr rtl="0"/>
            <a:r>
              <a:rPr lang="en-US" b="1" dirty="0" smtClean="0">
                <a:latin typeface="Candara" pitchFamily="34" charset="0"/>
              </a:rPr>
              <a:t>Paradigm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7504" y="1148749"/>
            <a:ext cx="9166663" cy="3864427"/>
            <a:chOff x="322800" y="3027994"/>
            <a:chExt cx="8554602" cy="3144206"/>
          </a:xfrm>
        </p:grpSpPr>
        <p:pic>
          <p:nvPicPr>
            <p:cNvPr id="21511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2800" y="3027994"/>
              <a:ext cx="8388350" cy="2235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2" name="Rectangle 6"/>
            <p:cNvSpPr>
              <a:spLocks noChangeArrowheads="1"/>
            </p:cNvSpPr>
            <p:nvPr/>
          </p:nvSpPr>
          <p:spPr bwMode="auto">
            <a:xfrm>
              <a:off x="1438275" y="4876800"/>
              <a:ext cx="228598" cy="121912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hangingPunct="0"/>
              <a:endParaRPr lang="he-IL"/>
            </a:p>
          </p:txBody>
        </p:sp>
        <p:sp>
          <p:nvSpPr>
            <p:cNvPr id="10" name="Rectangle 3"/>
            <p:cNvSpPr txBox="1">
              <a:spLocks noChangeArrowheads="1"/>
            </p:cNvSpPr>
            <p:nvPr/>
          </p:nvSpPr>
          <p:spPr bwMode="auto">
            <a:xfrm>
              <a:off x="6134202" y="4763983"/>
              <a:ext cx="2743200" cy="762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altLang="zh-CN" sz="1200" kern="0" dirty="0">
                  <a:latin typeface="+mn-lt"/>
                  <a:ea typeface="SimSun" pitchFamily="2" charset="-122"/>
                  <a:cs typeface="+mn-cs"/>
                </a:rPr>
                <a:t>behavioral rating of stress </a:t>
              </a:r>
            </a:p>
            <a:p>
              <a:pPr algn="l" rtl="0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altLang="zh-CN" sz="1200" kern="0" dirty="0">
                  <a:latin typeface="+mn-lt"/>
                  <a:ea typeface="SimSun" pitchFamily="2" charset="-122"/>
                  <a:cs typeface="+mn-cs"/>
                </a:rPr>
                <a:t> salivary-</a:t>
              </a:r>
              <a:r>
                <a:rPr lang="en-US" altLang="zh-CN" sz="1200" kern="0" dirty="0" err="1">
                  <a:latin typeface="+mn-lt"/>
                  <a:ea typeface="SimSun" pitchFamily="2" charset="-122"/>
                  <a:cs typeface="+mn-cs"/>
                </a:rPr>
                <a:t>cortisol</a:t>
              </a:r>
              <a:r>
                <a:rPr lang="en-US" altLang="zh-CN" sz="1200" kern="0" dirty="0">
                  <a:latin typeface="+mn-lt"/>
                  <a:ea typeface="SimSun" pitchFamily="2" charset="-122"/>
                  <a:cs typeface="+mn-cs"/>
                </a:rPr>
                <a:t> samples</a:t>
              </a:r>
            </a:p>
            <a:p>
              <a:pPr algn="l" rtl="0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altLang="zh-CN" sz="1200" kern="0" dirty="0">
                  <a:latin typeface="+mn-lt"/>
                  <a:ea typeface="SimSun" pitchFamily="2" charset="-122"/>
                  <a:cs typeface="+mn-cs"/>
                </a:rPr>
                <a:t> </a:t>
              </a:r>
            </a:p>
            <a:p>
              <a:pPr algn="l" rtl="0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endParaRPr lang="en-US" altLang="zh-CN" sz="1200" kern="0" dirty="0">
                <a:latin typeface="+mn-lt"/>
                <a:ea typeface="SimSun" pitchFamily="2" charset="-122"/>
                <a:cs typeface="+mn-cs"/>
              </a:endParaRPr>
            </a:p>
            <a:p>
              <a:pPr algn="l" rtl="0" eaLnBrk="0" hangingPunct="0">
                <a:spcBef>
                  <a:spcPct val="20000"/>
                </a:spcBef>
                <a:buFont typeface="Arial" pitchFamily="34" charset="0"/>
                <a:buNone/>
                <a:defRPr/>
              </a:pPr>
              <a:endParaRPr lang="en-US" altLang="zh-CN" sz="1200" kern="0" dirty="0">
                <a:latin typeface="+mn-lt"/>
                <a:ea typeface="SimSun" pitchFamily="2" charset="-122"/>
                <a:cs typeface="+mn-cs"/>
              </a:endParaRPr>
            </a:p>
          </p:txBody>
        </p:sp>
        <p:sp>
          <p:nvSpPr>
            <p:cNvPr id="21514" name="Rectangle 13"/>
            <p:cNvSpPr>
              <a:spLocks noChangeArrowheads="1"/>
            </p:cNvSpPr>
            <p:nvPr/>
          </p:nvSpPr>
          <p:spPr bwMode="auto">
            <a:xfrm>
              <a:off x="2057400" y="586740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hangingPunct="0"/>
              <a:endParaRPr lang="he-IL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1520" y="3854896"/>
            <a:ext cx="8153400" cy="4038600"/>
          </a:xfrm>
        </p:spPr>
        <p:txBody>
          <a:bodyPr>
            <a:normAutofit fontScale="92500" lnSpcReduction="10000"/>
          </a:bodyPr>
          <a:lstStyle/>
          <a:p>
            <a:pPr marL="609600" indent="-609600" algn="l" rtl="0">
              <a:buNone/>
            </a:pPr>
            <a:r>
              <a:rPr lang="en-US" sz="2200" u="sng" dirty="0" smtClean="0">
                <a:latin typeface="Candara" pitchFamily="34" charset="0"/>
              </a:rPr>
              <a:t>Serial subtraction task:</a:t>
            </a:r>
            <a:r>
              <a:rPr lang="en-US" sz="2200" dirty="0" smtClean="0">
                <a:latin typeface="Candara" pitchFamily="34" charset="0"/>
              </a:rPr>
              <a:t> </a:t>
            </a:r>
          </a:p>
          <a:p>
            <a:pPr marL="609600" indent="-609600" algn="l" rtl="0"/>
            <a:r>
              <a:rPr lang="en-US" sz="2200" dirty="0" smtClean="0">
                <a:latin typeface="Candara" pitchFamily="34" charset="0"/>
              </a:rPr>
              <a:t>Control: count backwards from 1000 (for voice recording)</a:t>
            </a:r>
          </a:p>
          <a:p>
            <a:pPr marL="609600" indent="-609600" algn="l" rtl="0"/>
            <a:r>
              <a:rPr lang="en-US" sz="2200" dirty="0" smtClean="0">
                <a:latin typeface="Candara" pitchFamily="34" charset="0"/>
              </a:rPr>
              <a:t>Stress: count backwards from 1022 in jumps of 13 </a:t>
            </a:r>
          </a:p>
          <a:p>
            <a:pPr marL="609600" indent="-609600" algn="l" rtl="0"/>
            <a:r>
              <a:rPr lang="en-US" sz="2200" dirty="0" smtClean="0">
                <a:latin typeface="Candara" pitchFamily="34" charset="0"/>
              </a:rPr>
              <a:t>An </a:t>
            </a:r>
            <a:r>
              <a:rPr lang="en-US" sz="2200" dirty="0" smtClean="0">
                <a:latin typeface="Candara" pitchFamily="34" charset="0"/>
              </a:rPr>
              <a:t>atmosphere of high achievement, social evaluation, and little or no controllability</a:t>
            </a:r>
          </a:p>
          <a:p>
            <a:pPr marL="609600" indent="-609600" algn="l" rtl="0"/>
            <a:r>
              <a:rPr lang="en-US" sz="2200" dirty="0" smtClean="0">
                <a:latin typeface="Candara" pitchFamily="34" charset="0"/>
              </a:rPr>
              <a:t>Based on </a:t>
            </a:r>
            <a:r>
              <a:rPr lang="en-US" sz="2200" b="1" dirty="0" smtClean="0">
                <a:latin typeface="Candara" pitchFamily="34" charset="0"/>
              </a:rPr>
              <a:t>TSST-</a:t>
            </a:r>
            <a:r>
              <a:rPr lang="en-US" sz="2200" dirty="0" smtClean="0">
                <a:latin typeface="Candara" pitchFamily="34" charset="0"/>
              </a:rPr>
              <a:t>  Trier Social Stress Task (</a:t>
            </a:r>
            <a:r>
              <a:rPr lang="en-US" sz="2200" dirty="0" err="1" smtClean="0">
                <a:latin typeface="Candara" pitchFamily="34" charset="0"/>
              </a:rPr>
              <a:t>Kirschbaum</a:t>
            </a:r>
            <a:r>
              <a:rPr lang="en-US" sz="2200" dirty="0" smtClean="0">
                <a:latin typeface="Candara" pitchFamily="34" charset="0"/>
              </a:rPr>
              <a:t> et al., 1993)  and Computerized mental arithmetic challenge (Wang et al., 2005)</a:t>
            </a:r>
          </a:p>
          <a:p>
            <a:pPr marL="609600" indent="-609600" algn="l" rtl="0">
              <a:buFont typeface="Arial" pitchFamily="34" charset="0"/>
              <a:buNone/>
            </a:pPr>
            <a:r>
              <a:rPr lang="en-US" sz="2200" dirty="0" smtClean="0">
                <a:latin typeface="Candara" pitchFamily="34" charset="0"/>
              </a:rPr>
              <a:t>Measurements: fMRI for brain activity, Saliva for </a:t>
            </a:r>
            <a:r>
              <a:rPr lang="en-US" sz="2200" dirty="0" err="1" smtClean="0">
                <a:latin typeface="Candara" pitchFamily="34" charset="0"/>
              </a:rPr>
              <a:t>Cortisol</a:t>
            </a:r>
            <a:r>
              <a:rPr lang="en-US" sz="2200" dirty="0" smtClean="0">
                <a:latin typeface="Candara" pitchFamily="34" charset="0"/>
              </a:rPr>
              <a:t>, heart rate &amp; blood draw for </a:t>
            </a:r>
            <a:r>
              <a:rPr lang="en-US" sz="2200" dirty="0" err="1" smtClean="0">
                <a:latin typeface="Candara" pitchFamily="34" charset="0"/>
              </a:rPr>
              <a:t>miRNA</a:t>
            </a:r>
            <a:r>
              <a:rPr lang="en-US" sz="2200" dirty="0" smtClean="0">
                <a:latin typeface="Candara" pitchFamily="34" charset="0"/>
              </a:rPr>
              <a:t> profiling .</a:t>
            </a:r>
          </a:p>
          <a:p>
            <a:pPr marL="609600" indent="-609600" algn="l" rtl="0">
              <a:buFont typeface="Arial" pitchFamily="34" charset="0"/>
              <a:buNone/>
            </a:pPr>
            <a:endParaRPr lang="en-US" sz="2000" dirty="0" smtClean="0">
              <a:latin typeface="Candara" pitchFamily="34" charset="0"/>
            </a:endParaRPr>
          </a:p>
          <a:p>
            <a:pPr marL="609600" indent="-609600" algn="l" rtl="0"/>
            <a:endParaRPr lang="en-US" sz="2000" dirty="0" smtClean="0">
              <a:latin typeface="Candara" pitchFamily="34" charset="0"/>
            </a:endParaRPr>
          </a:p>
          <a:p>
            <a:pPr marL="609600" indent="-609600" algn="l" rtl="0">
              <a:buFont typeface="Arial" pitchFamily="34" charset="0"/>
              <a:buNone/>
            </a:pPr>
            <a:r>
              <a:rPr lang="en-US" sz="2400" b="1" dirty="0" smtClean="0">
                <a:latin typeface="Candara" pitchFamily="34" charset="0"/>
              </a:rPr>
              <a:t> </a:t>
            </a:r>
          </a:p>
          <a:p>
            <a:pPr marL="609600" indent="-609600" algn="l" rtl="0"/>
            <a:endParaRPr lang="en-US" sz="2000" b="1" dirty="0" smtClean="0">
              <a:latin typeface="Candara" pitchFamily="34" charset="0"/>
            </a:endParaRPr>
          </a:p>
          <a:p>
            <a:pPr marL="609600" indent="-609600" algn="l" rtl="0">
              <a:buFont typeface="Arial" pitchFamily="34" charset="0"/>
              <a:buAutoNum type="arabicPeriod"/>
            </a:pPr>
            <a:endParaRPr lang="en-US" sz="2000" dirty="0" smtClean="0"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2996952"/>
            <a:ext cx="108012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Threat Bias task</a:t>
            </a:r>
            <a:endParaRPr lang="en-US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043608" y="263691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112" y="-18256"/>
            <a:ext cx="7772400" cy="1143000"/>
          </a:xfrm>
        </p:spPr>
        <p:txBody>
          <a:bodyPr/>
          <a:lstStyle/>
          <a:p>
            <a:pPr rtl="0"/>
            <a:r>
              <a:rPr lang="en-US" b="1" dirty="0" smtClean="0"/>
              <a:t>Threat biased Attention</a:t>
            </a:r>
            <a:endParaRPr lang="he-IL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 dot probe task adapted for fMRI</a:t>
            </a:r>
            <a:endParaRPr lang="he-IL" dirty="0"/>
          </a:p>
        </p:txBody>
      </p:sp>
      <p:pic>
        <p:nvPicPr>
          <p:cNvPr id="19458" name="Picture 2" descr="D:\users\tamar\Ph.D\my papers\DP\submission formats\PNAS\TIFF for PNAS\figure 1_1 colum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64322"/>
            <a:ext cx="4515984" cy="4057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200"/>
            <a:ext cx="7920880" cy="1143000"/>
          </a:xfrm>
        </p:spPr>
        <p:txBody>
          <a:bodyPr/>
          <a:lstStyle/>
          <a:p>
            <a:pPr rtl="0">
              <a:defRPr/>
            </a:pPr>
            <a:r>
              <a:rPr lang="en-US" sz="2400" b="1" i="1" kern="12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Cortisol</a:t>
            </a:r>
            <a:r>
              <a:rPr lang="en-US" sz="2400" b="1" i="1" kern="1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 measure interpretation</a:t>
            </a:r>
            <a:endParaRPr lang="en-US" sz="2400" b="1" i="1" kern="1200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016" y="1484784"/>
            <a:ext cx="2520280" cy="405408"/>
          </a:xfrm>
        </p:spPr>
        <p:txBody>
          <a:bodyPr/>
          <a:lstStyle/>
          <a:p>
            <a:pPr algn="l" rtl="0">
              <a:lnSpc>
                <a:spcPct val="90000"/>
              </a:lnSpc>
              <a:buNone/>
            </a:pPr>
            <a:r>
              <a:rPr lang="en-US" altLang="zh-CN" sz="1600" dirty="0" smtClean="0">
                <a:ea typeface="SimSun" pitchFamily="2" charset="-122"/>
              </a:rPr>
              <a:t>*</a:t>
            </a:r>
            <a:r>
              <a:rPr lang="en-US" altLang="zh-CN" sz="1600" dirty="0" smtClean="0">
                <a:ea typeface="SimSun" pitchFamily="2" charset="-122"/>
              </a:rPr>
              <a:t>p&lt;0.05, **p&lt;0.001 </a:t>
            </a:r>
          </a:p>
          <a:p>
            <a:pPr algn="l" rtl="0">
              <a:lnSpc>
                <a:spcPct val="90000"/>
              </a:lnSpc>
            </a:pPr>
            <a:endParaRPr lang="en-US" altLang="zh-CN" sz="1600" dirty="0" smtClean="0">
              <a:ea typeface="SimSun" pitchFamily="2" charset="-122"/>
            </a:endParaRPr>
          </a:p>
          <a:p>
            <a:pPr algn="l" rtl="0">
              <a:lnSpc>
                <a:spcPct val="90000"/>
              </a:lnSpc>
            </a:pPr>
            <a:endParaRPr lang="en-US" altLang="zh-CN" sz="1600" dirty="0" smtClean="0">
              <a:ea typeface="SimSun" pitchFamily="2" charset="-122"/>
            </a:endParaRPr>
          </a:p>
        </p:txBody>
      </p:sp>
      <p:sp>
        <p:nvSpPr>
          <p:cNvPr id="23558" name="Oval 7"/>
          <p:cNvSpPr>
            <a:spLocks noChangeArrowheads="1"/>
          </p:cNvSpPr>
          <p:nvPr/>
        </p:nvSpPr>
        <p:spPr bwMode="auto">
          <a:xfrm>
            <a:off x="3995738" y="2667000"/>
            <a:ext cx="288925" cy="287338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23559" name="Oval 8"/>
          <p:cNvSpPr>
            <a:spLocks noChangeArrowheads="1"/>
          </p:cNvSpPr>
          <p:nvPr/>
        </p:nvSpPr>
        <p:spPr bwMode="auto">
          <a:xfrm>
            <a:off x="3990975" y="2989263"/>
            <a:ext cx="288925" cy="2873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/>
            <a:r>
              <a:rPr lang="en-US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611560" y="4581128"/>
            <a:ext cx="8064896" cy="158417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zh-CN" b="1" dirty="0" err="1">
                <a:solidFill>
                  <a:srgbClr val="FF0000"/>
                </a:solidFill>
                <a:ea typeface="SimSun" pitchFamily="2" charset="-122"/>
              </a:rPr>
              <a:t>Cortisol</a:t>
            </a:r>
            <a:r>
              <a:rPr lang="en-US" altLang="zh-CN" b="1" dirty="0">
                <a:solidFill>
                  <a:srgbClr val="FF0000"/>
                </a:solidFill>
                <a:ea typeface="SimSun" pitchFamily="2" charset="-122"/>
              </a:rPr>
              <a:t> Responders</a:t>
            </a:r>
            <a:r>
              <a:rPr lang="en-US" altLang="zh-CN" b="1" dirty="0"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(38%, n=22)</a:t>
            </a:r>
          </a:p>
          <a:p>
            <a:pPr marL="342900" indent="-342900" algn="l" rtl="0">
              <a:spcBef>
                <a:spcPct val="20000"/>
              </a:spcBef>
            </a:pPr>
            <a:r>
              <a:rPr lang="en-US" altLang="zh-CN" sz="1600" dirty="0">
                <a:ea typeface="SimSun" pitchFamily="2" charset="-122"/>
              </a:rPr>
              <a:t>      two cut-off criterions: 15% rise and an increase of at least 1.5 </a:t>
            </a:r>
            <a:r>
              <a:rPr lang="en-US" altLang="zh-CN" sz="1600" dirty="0" err="1">
                <a:ea typeface="SimSun" pitchFamily="2" charset="-122"/>
              </a:rPr>
              <a:t>nmol</a:t>
            </a:r>
            <a:r>
              <a:rPr lang="en-US" altLang="zh-CN" sz="1600" dirty="0">
                <a:ea typeface="SimSun" pitchFamily="2" charset="-122"/>
              </a:rPr>
              <a:t>/L from pre-stress levels.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zh-CN" b="1" dirty="0" err="1">
                <a:solidFill>
                  <a:srgbClr val="3333FF"/>
                </a:solidFill>
                <a:ea typeface="SimSun" pitchFamily="2" charset="-122"/>
              </a:rPr>
              <a:t>Cortisol</a:t>
            </a:r>
            <a:r>
              <a:rPr lang="en-US" altLang="zh-CN" b="1" dirty="0">
                <a:solidFill>
                  <a:srgbClr val="3333FF"/>
                </a:solidFill>
                <a:ea typeface="SimSun" pitchFamily="2" charset="-122"/>
              </a:rPr>
              <a:t> Non-responders</a:t>
            </a:r>
            <a:r>
              <a:rPr lang="en-US" altLang="zh-CN" b="1" dirty="0">
                <a:solidFill>
                  <a:srgbClr val="FF0000"/>
                </a:solidFill>
                <a:ea typeface="SimSun" pitchFamily="2" charset="-122"/>
              </a:rPr>
              <a:t> </a:t>
            </a:r>
            <a:r>
              <a:rPr lang="en-US" altLang="zh-CN" dirty="0">
                <a:ea typeface="SimSun" pitchFamily="2" charset="-122"/>
              </a:rPr>
              <a:t>(62%, n=36)  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sz="1600" dirty="0">
                <a:ea typeface="SimSun" pitchFamily="2" charset="-122"/>
              </a:rPr>
              <a:t>no change or diminished </a:t>
            </a:r>
            <a:r>
              <a:rPr lang="en-US" altLang="zh-CN" sz="1600" dirty="0" err="1">
                <a:ea typeface="SimSun" pitchFamily="2" charset="-122"/>
              </a:rPr>
              <a:t>cortisol</a:t>
            </a:r>
            <a:r>
              <a:rPr lang="en-US" altLang="zh-CN" sz="1600" dirty="0">
                <a:ea typeface="SimSun" pitchFamily="2" charset="-122"/>
              </a:rPr>
              <a:t> level</a:t>
            </a:r>
            <a:r>
              <a:rPr lang="en-US" altLang="zh-CN" sz="1600" dirty="0" smtClean="0">
                <a:ea typeface="SimSun" pitchFamily="2" charset="-122"/>
              </a:rPr>
              <a:t>.</a:t>
            </a:r>
          </a:p>
          <a:p>
            <a:pPr marL="342900" indent="-342900" algn="l" rtl="0">
              <a:spcBef>
                <a:spcPct val="20000"/>
              </a:spcBef>
              <a:buFontTx/>
              <a:buChar char="•"/>
            </a:pPr>
            <a:r>
              <a:rPr lang="en-US" altLang="zh-CN" sz="1600" dirty="0" smtClean="0">
                <a:ea typeface="SimSun" pitchFamily="2" charset="-122"/>
              </a:rPr>
              <a:t>Currently used values for regression (max(cort3,cort4)-min(cort1,cort2))</a:t>
            </a:r>
            <a:endParaRPr lang="en-US" altLang="zh-CN" sz="1600" dirty="0">
              <a:ea typeface="SimSun" pitchFamily="2" charset="-122"/>
            </a:endParaRPr>
          </a:p>
          <a:p>
            <a:pPr marL="342900" indent="-342900" algn="l" rtl="0"/>
            <a:r>
              <a:rPr lang="en-US" altLang="zh-CN" dirty="0">
                <a:ea typeface="SimSun" pitchFamily="2" charset="-122"/>
              </a:rPr>
              <a:t> </a:t>
            </a:r>
            <a:endParaRPr lang="en-US" dirty="0">
              <a:ea typeface="SimSun" pitchFamily="2" charset="-122"/>
            </a:endParaRPr>
          </a:p>
        </p:txBody>
      </p:sp>
      <p:pic>
        <p:nvPicPr>
          <p:cNvPr id="10" name="תמונה 9" descr="co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24744"/>
            <a:ext cx="3711629" cy="30779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1189</Words>
  <Application>Microsoft Office PowerPoint</Application>
  <PresentationFormat>‫הצגה על המסך (4:3)</PresentationFormat>
  <Paragraphs>198</Paragraphs>
  <Slides>30</Slides>
  <Notes>11</Notes>
  <HiddenSlides>2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30</vt:i4>
      </vt:variant>
    </vt:vector>
  </HeadingPairs>
  <TitlesOfParts>
    <vt:vector size="31" baseType="lpstr">
      <vt:lpstr>Office Theme</vt:lpstr>
      <vt:lpstr>Exploring stress related neural markers by applying machine learning approaches on functional connectivity of resting state fMRI</vt:lpstr>
      <vt:lpstr>Stress</vt:lpstr>
      <vt:lpstr>Stress types</vt:lpstr>
      <vt:lpstr>Threat biased Attention</vt:lpstr>
      <vt:lpstr>שקופית 5</vt:lpstr>
      <vt:lpstr>שקופית 6</vt:lpstr>
      <vt:lpstr>Paradigm</vt:lpstr>
      <vt:lpstr>Threat biased Attention</vt:lpstr>
      <vt:lpstr>Cortisol measure interpretation</vt:lpstr>
      <vt:lpstr>Physiological and  Psychological response to stress: </vt:lpstr>
      <vt:lpstr>Resting state functional connectivity</vt:lpstr>
      <vt:lpstr>Preprocessing &amp; ROI definition</vt:lpstr>
      <vt:lpstr>Feature extraction </vt:lpstr>
      <vt:lpstr>Classification</vt:lpstr>
      <vt:lpstr>Regression</vt:lpstr>
      <vt:lpstr>שקופית 16</vt:lpstr>
      <vt:lpstr>Rest1 vs. Rest 2</vt:lpstr>
      <vt:lpstr>Rest2: size filter</vt:lpstr>
      <vt:lpstr>Rest2, extreme values</vt:lpstr>
      <vt:lpstr>Rest 1: Grid vs. ICA vs. Atlas</vt:lpstr>
      <vt:lpstr>Rest 2: Grid vs. ICA vs. Atlas</vt:lpstr>
      <vt:lpstr>שקופית 22</vt:lpstr>
      <vt:lpstr>Rest1 vs. Rest 2</vt:lpstr>
      <vt:lpstr>Rest2: size filter</vt:lpstr>
      <vt:lpstr>Rest 1: Grid vs. ICA vs. Atlas</vt:lpstr>
      <vt:lpstr>Rest 2: Grid vs. ICA vs. Atlas</vt:lpstr>
      <vt:lpstr>Classification Summary</vt:lpstr>
      <vt:lpstr>Cortisol regression</vt:lpstr>
      <vt:lpstr>Top 20 features – Cortisol (Rest2)</vt:lpstr>
      <vt:lpstr>Top 20 features – Threat Bias (Rest 2)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Tamar</dc:creator>
  <cp:lastModifiedBy>adi</cp:lastModifiedBy>
  <cp:revision>86</cp:revision>
  <dcterms:created xsi:type="dcterms:W3CDTF">2013-02-03T17:49:17Z</dcterms:created>
  <dcterms:modified xsi:type="dcterms:W3CDTF">2013-02-05T16:13:15Z</dcterms:modified>
</cp:coreProperties>
</file>